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4" r:id="rId6"/>
    <p:sldId id="265" r:id="rId7"/>
    <p:sldId id="270" r:id="rId8"/>
    <p:sldId id="271" r:id="rId9"/>
    <p:sldId id="268" r:id="rId10"/>
    <p:sldId id="272" r:id="rId11"/>
    <p:sldId id="267" r:id="rId12"/>
    <p:sldId id="269" r:id="rId13"/>
    <p:sldId id="273" r:id="rId14"/>
    <p:sldId id="266" r:id="rId15"/>
    <p:sldId id="274" r:id="rId16"/>
    <p:sldId id="275" r:id="rId17"/>
    <p:sldId id="277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0B53B-58CA-4F05-AB9C-90E32601A69B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38542-5F81-4271-92DF-8384018D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64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3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7027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5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2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79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9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-67"/>
            <a:ext cx="8109200" cy="36888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08800" y="612367"/>
            <a:ext cx="6867200" cy="245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0592800" y="5258933"/>
            <a:ext cx="1599200" cy="15992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5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8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0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9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6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1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4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74A6351-06C5-403C-A620-6A7D433416F7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4495F-2916-436E-AC9B-D053816E4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5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608800" y="504497"/>
            <a:ext cx="7533213" cy="2924504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sz="2667" dirty="0">
                <a:solidFill>
                  <a:srgbClr val="041C0F"/>
                </a:solidFill>
              </a:rPr>
              <a:t>Wisabi Bank</a:t>
            </a:r>
            <a:br>
              <a:rPr lang="en" sz="5333" dirty="0">
                <a:solidFill>
                  <a:srgbClr val="041C0F"/>
                </a:solidFill>
              </a:rPr>
            </a:br>
            <a:r>
              <a:rPr lang="en" sz="5333" dirty="0">
                <a:solidFill>
                  <a:srgbClr val="041C0F"/>
                </a:solidFill>
              </a:rPr>
              <a:t>ATM Transactions Report</a:t>
            </a:r>
            <a:endParaRPr sz="5333" dirty="0">
              <a:solidFill>
                <a:srgbClr val="041C0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CF1A6-59A2-4840-B469-9B5FE8D4A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838" y="5255676"/>
            <a:ext cx="1726164" cy="1616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91222-131C-478A-9EDF-734515431EFE}"/>
              </a:ext>
            </a:extLst>
          </p:cNvPr>
          <p:cNvSpPr txBox="1"/>
          <p:nvPr/>
        </p:nvSpPr>
        <p:spPr>
          <a:xfrm>
            <a:off x="454651" y="3686270"/>
            <a:ext cx="678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FFFF"/>
                </a:solidFill>
              </a:rPr>
              <a:t>Time Period from January to December 2022</a:t>
            </a:r>
            <a:endParaRPr lang="en-NG" sz="2400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98AD3F-9383-B9C2-8621-598BD440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15" y="132678"/>
            <a:ext cx="9404723" cy="468984"/>
          </a:xfrm>
          <a:solidFill>
            <a:srgbClr val="00B0F0"/>
          </a:solidFill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Transaction Type by Customer Type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4603DF-E948-E7C0-8E4E-A4A9CF4EE4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71114" y="5093208"/>
            <a:ext cx="9486702" cy="1632114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transaction type done is withdrawal while the least is Balance Inquiry.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transactions are done by Wisabi customers.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withdrawals transactions are done by student, followed by health professional then the least is trader.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28B764-DA6B-49B0-2D44-250CE56ACB2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4" y="850392"/>
            <a:ext cx="9404724" cy="411480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B0D2A5-90BE-D749-2BA2-8447F1FB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36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6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1F60-D1FD-BD30-9D9E-2E0F29C0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82" y="114391"/>
            <a:ext cx="10107233" cy="585216"/>
          </a:xfrm>
          <a:solidFill>
            <a:srgbClr val="00B0F0"/>
          </a:solidFill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Transactions per Age Group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807CF0-5B8C-BB5A-3847-5FAAA227A6E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742433" y="1536192"/>
            <a:ext cx="6227064" cy="507492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in age group of 16-25 have the highest number of transactions.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in the age group of 46-55 have the least number of transactions.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in the age group of above 65 have a higher number of transactions than the age group of 56-65 and 46-55.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814B8-87C7-0716-0961-8C4A823B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2" y="960120"/>
            <a:ext cx="5178618" cy="57834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A913E-CAAA-730D-D25F-0B8ADD40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36" y="6481447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20DF-A06D-1236-F506-36B94383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15" y="132678"/>
            <a:ext cx="9404723" cy="754290"/>
          </a:xfrm>
          <a:solidFill>
            <a:srgbClr val="00B0F0"/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Transaction Count by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202DE-8D2A-7775-BA48-733EDAC3E31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44114" y="5595938"/>
            <a:ext cx="9404724" cy="101441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Withdrawal is the highest form of transaction type.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 and Balance Inquiry are the least form of transaction type.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3A482C-BE6B-EA7B-E151-A1E78CEA9E6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4" y="1123950"/>
            <a:ext cx="9494830" cy="436245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50D3AC-B200-645C-EF30-51047F8F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36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17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312E8-1ED6-A2CB-1985-E5F17604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117298"/>
            <a:ext cx="9957815" cy="525640"/>
          </a:xfrm>
          <a:solidFill>
            <a:srgbClr val="00B0F0"/>
          </a:solidFill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Amount vs Average Duration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9FD97C-082F-0B93-43EB-37361573FF1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4904" y="4828921"/>
            <a:ext cx="11073384" cy="1851279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Average, while the transaction amount is comparatively similar, Withdrawals in Kano have the longest transaction duration (&gt;5 mins) when compared with other states.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Kano, Lagos, and the FCT have longer transaction duration for Deposits (&gt;5 mins) while Rivers has the lowest transaction duration for deposits.(&lt;4 mins)</a:t>
            </a:r>
          </a:p>
          <a:p>
            <a:pPr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Kano also has the longest transaction duration for Balance Inquiries and Transfers.</a:t>
            </a:r>
          </a:p>
          <a:p>
            <a:pPr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Withdrawals have the highest transaction amount on average as expected. Withdrawals and Deposits have longer transaction duration on average while Balance Inquiries have the least transaction duration.</a:t>
            </a:r>
            <a:endParaRPr lang="en-NG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BFFDC9-121D-5AC8-4584-CFAB1A06BBF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817563"/>
            <a:ext cx="9685073" cy="3836733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C39E49-06D8-1D27-F5A9-4BFEF6EE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36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6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81DF-0D74-4A5D-A237-16312DF4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59" y="82297"/>
            <a:ext cx="9503729" cy="685800"/>
          </a:xfrm>
          <a:solidFill>
            <a:srgbClr val="00B0F0"/>
          </a:solidFill>
        </p:spPr>
        <p:txBody>
          <a:bodyPr/>
          <a:lstStyle/>
          <a:p>
            <a:r>
              <a:rPr lang="en-US" dirty="0"/>
              <a:t>Utilization Rate by State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5DE11-D934-EFDB-7525-0F02266140A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078538" y="1645920"/>
            <a:ext cx="6113462" cy="506285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ATMs in Kano have the highest number of transactions rate of 18.6%.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ATMs in Rivers, Lagos and Enugu follow in terms of transaction rates of 12.7%,12.2% and 11.6% respectively.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Federal Capital Territory has the least number of transactions rate of ATMs which is 8.5%.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CC651-9D5B-F695-1F60-48BA8E3F8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9" y="992585"/>
            <a:ext cx="5836985" cy="5716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CEDC9-AC10-8BF4-0ECE-4BCC65A4C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36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8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CAF187-E966-976D-24C4-4E9D05E5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79" y="109537"/>
            <a:ext cx="9970073" cy="585407"/>
          </a:xfrm>
          <a:solidFill>
            <a:srgbClr val="00B0F0"/>
          </a:solidFill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Transaction Duration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0ACA70-9A72-F47F-479E-270F9A57AF9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90078" y="4864546"/>
            <a:ext cx="10911905" cy="1883918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all locations, Deposits has the longest duration on average followed by withdrawals.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Kano’s average Withdrawal, Transfer, and Balance Inquiry durations are comparatively higher than other locations.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 State’s average Withdrawal, Transfer, and Balance Inquiry durations are comparatively least than other locations.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Rivers &amp; Enugu have lower average transaction duration for Deposits, Transfers, &amp; Withdrawals when compared to other locations.</a:t>
            </a:r>
            <a:endParaRPr lang="en-NG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3087BF-6F53-5C08-6F37-6B05C952E8F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9" y="795465"/>
            <a:ext cx="9970073" cy="3968559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935161-113B-2AE1-29FD-CE31F2F5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244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01052-990E-337A-75DE-71422011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1" y="164592"/>
            <a:ext cx="4453127" cy="768096"/>
          </a:xfrm>
          <a:solidFill>
            <a:srgbClr val="002060"/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D5460-CC80-C463-861A-9942EE44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70" y="1060704"/>
            <a:ext cx="11393422" cy="5571761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Trends &amp; User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ATMs More Available in Lagos &amp; Kano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Lagos has many ATM users, especially after 7 PM, while Kano peaks around 11 AM. Wisabi Bank should ensure ATMs are working well during these times to avoid long queues.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 Customers About Mobile Banking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people use ATMs for withdrawals. Encouraging them to use mobile banking can make things easier and reduce ATM queues.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Impact: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ATM usage in FCT and other low-utilization areas by at least 15% within six months.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ATM Utilization &amp; Performance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More ATMs in Busy Areas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Kano has the highest ATM use (18.6%), followed by Rivers, Lagos, and Enugu. More ATMs in these areas will help avoid congestion.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ATM Efficiency in Kano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ATMs in Kano take longer to complete transactions. Wisabi Bank should improve ATM speed and cash availability to serve customers faster.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ATM Use in FCT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Federal Capital Territory has the lowest ATM usage (8.5%). Wisabi Bank should improve ATM locations or inform people about them.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Impact: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30% reduction in average transaction time in Kano and other busy branches.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B5E5E-217D-92F3-9EE3-16E5840C0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436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7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CBD4-3011-C80F-E3FB-3A26C941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EB3463-7F22-BB0F-EC70-0566C893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2" y="118872"/>
            <a:ext cx="4892039" cy="621792"/>
          </a:xfrm>
          <a:solidFill>
            <a:srgbClr val="002060"/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506B6-5723-4201-7F0D-8E37B1BBF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2" y="804672"/>
            <a:ext cx="11393422" cy="6025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Understanding Customers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Student-Friendly Banking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Young people (16-25 years) use ATMs the most, mainly for withdrawals. Wisabi Bank can introduce cheaper withdrawal fees or digital banking offers for students.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Services for Older Customers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People above 65 use ATMs more than those aged 46-65. The bank should provide special services like easy-access ATMs or pension-friendly accounts.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Impact: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Higher satisfaction rates among students and older customers, leading to increased customer retention.</a:t>
            </a:r>
          </a:p>
          <a:p>
            <a:pPr marL="457200" indent="-457200">
              <a:buAutoNum type="arabicPeriod" startAt="4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Efficiency &amp; Experience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Transaction Durations in Kano: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Kano has the longest transaction times (&gt;5 minutes for withdrawals, transfers, and balance inquiries), Wisabi Bank should improve software, hardware, and cash refilling processes to speed things up.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ATM Infrastructure in High-Traffic Areas: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Lagos, FCT, and Kano have long deposit durations (&gt;5 minutes). Upgrading machines with faster processing times can improve customer experience.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Upgrade ATMs to Faster Models: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Investing in modern ATMs with faster processing speeds will improve customer experience.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Impact: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30% reduction in average transaction time in Kano and other busy branches.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C1952-244A-EC3C-E33B-F67DE592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436" y="6440390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3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CC066-4C31-1809-928A-06F1A17F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ADCB3E-5FB9-941C-297F-B6CD607C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1" y="164592"/>
            <a:ext cx="4453127" cy="768096"/>
          </a:xfrm>
          <a:solidFill>
            <a:srgbClr val="002060"/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FF69D-9EB5-BDFC-C4F2-0A6A61C98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70" y="932688"/>
            <a:ext cx="11393422" cy="5843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Promote Digital Banking &amp; Reduce ATM Overload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 Mobile &amp; Internet Banking: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ATM users only check balances or make transfers. Educating them on mobile banking will reduce ATM queues.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Incentives for Using Alternative Channels: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waived fees or small rewards for customers who use online or phone banking.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Phone Banking is Easy to Use: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should be simple, with clear instructions and quick service.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Plan: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an awareness campaign using SMS alerts, posters, and in-branch assistance to guide customers on using digital banking.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Impact: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25% reduction in non-cash transactions at ATMs within a year.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Optimize ATM Availability Based on Transaction Activity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Maintenance During Low Activity Hours: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ATMs have reduced activity before 5 AM and after 8 PM, except in Lagos. Maintenance should be scheduled during these off-peak hours to minimize disruptions.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Maximum ATM Availability During Peak Hours: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bank branch should ensure ATMs are fully functional and stocked during high-traffic periods to serve customers efficiently.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Impact: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Increased uptime of ATMs, reducing customer complaints by 40%.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41A2E-0EDC-F76A-852B-30C256B8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436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6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7640D5-A7F7-BE19-2D9A-F15F4B056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D3C069-F1DA-B6D5-1C01-AF53E660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36" y="6205711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7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F70C2-22FC-3D31-AC4E-6169AED90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1" y="118872"/>
            <a:ext cx="11240218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5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62A4C-A6A2-932D-FFD4-44B8FCB4F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37160"/>
            <a:ext cx="1138428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1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11217-0A84-C6E3-D49B-534950E4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544" y="301603"/>
            <a:ext cx="5641848" cy="89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D58B9-0B7D-EEB1-AD64-FFAA957A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592" y="94425"/>
            <a:ext cx="5751576" cy="1457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48E03-50D3-15ED-22E8-04B8C8EC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4048" y="1362456"/>
            <a:ext cx="5751576" cy="132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B02A0-C423-87AD-79F1-2F82E2779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7" y="1551495"/>
            <a:ext cx="5888736" cy="816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97403-BB37-0195-D21B-E0E6008C3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32688" y="2688335"/>
            <a:ext cx="6364224" cy="1481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38929-F53A-6CBC-5629-6B207F92D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092" y="2877374"/>
            <a:ext cx="5888735" cy="947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E4CEAA-4F6F-F296-8BE0-C8A1C24B8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4047" y="4358704"/>
            <a:ext cx="5751576" cy="145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0F867-0A36-0D88-7FF3-4B86EFE51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8657" y="4547743"/>
            <a:ext cx="5888735" cy="9478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E8CB77-1CE1-DC89-AE5F-E58CBFFF4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7436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5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41E181-AA45-3C5A-120D-10D8036C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164592"/>
            <a:ext cx="9813090" cy="630936"/>
          </a:xfrm>
          <a:solidFill>
            <a:srgbClr val="00B0F0"/>
          </a:solidFill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Average Amount by State and Transaction Type</a:t>
            </a:r>
            <a:br>
              <a:rPr lang="en-US" sz="2800" b="1" dirty="0">
                <a:solidFill>
                  <a:schemeClr val="tx1"/>
                </a:solidFill>
              </a:rPr>
            </a:b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6FED3-E57F-488A-C002-AB27F01C808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7744" y="4873752"/>
            <a:ext cx="9610344" cy="19016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Lagos is the leading state followed by Federal Capital Territory, then the least was Kano in terms of average amount transacted.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Withdrawal transaction is the highest form of transaction type followed by Transfer then Deposit then the least is Balance inquiry.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6179D-056F-06C5-BC53-10AACD06A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914400"/>
            <a:ext cx="9171432" cy="37671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3812D0-1EC1-5B6A-7579-BEC7066C1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974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B1C0-C83A-296F-F349-8FB5B8D0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91" y="165100"/>
            <a:ext cx="9519920" cy="767588"/>
          </a:xfrm>
          <a:solidFill>
            <a:srgbClr val="00B0F0"/>
          </a:solidFill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Daily ATM Transactions Trend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A555D-91ED-187F-F616-174814103BC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1790" y="5276850"/>
            <a:ext cx="9519921" cy="1416050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 transactions in Lagos increase from 6 AM, peaking between 3-7 PM.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Kano transactions peak earlier (around 11 AM) and decline after 5 PM.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Lagos has significant transaction activity after 7 PM compared to other states.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EE9D93-D8D6-4828-B4FD-BBD8C339512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1" y="1033272"/>
            <a:ext cx="9519922" cy="414197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7F503B-E707-1E7A-224B-2B998AFFD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36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1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91D8-E2B7-590A-6EB6-FBB41898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50" y="113330"/>
            <a:ext cx="11352654" cy="645496"/>
          </a:xfrm>
          <a:solidFill>
            <a:srgbClr val="00B0F0"/>
          </a:solidFill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Age Group Transaction Count and Type of Transaction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994E4-1081-ABC4-2B28-C9127CEF639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23650" y="5019675"/>
            <a:ext cx="9628375" cy="17145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transactions occur in the 26-35 age group while the least is 0-15 age group.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all Age Groups, Withdrawals is the highest transaction type while Balance inquiry is the least transaction type.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16-25 and 36-45 age groups also show significant transaction volumes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D34A4B-EA8D-5C24-2AAD-90992F19638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0" y="868363"/>
            <a:ext cx="10149075" cy="40417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1C935-F605-9521-DB5A-D346B401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1068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6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9F8741-2559-E8E7-ED75-946529D026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760" y="133350"/>
            <a:ext cx="10472103" cy="625475"/>
          </a:xfrm>
          <a:solidFill>
            <a:srgbClr val="00B0F0"/>
          </a:solidFill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Trend of Transaction Amount over The Months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6CD2A6-01CA-9EC9-19E0-CA8D049F50F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74320" y="5422392"/>
            <a:ext cx="10563543" cy="130225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month of March had the highest transaction amount and transaction count.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month of February had the least transaction amount and transaction count.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564A1C-97AD-F5EC-0007-2BC913730D7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917574"/>
            <a:ext cx="10927080" cy="4221353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A50B9F-9CEC-87BD-AB5E-0DB1EAA3C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36" y="6467822"/>
            <a:ext cx="414564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6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419</TotalTime>
  <Words>1180</Words>
  <Application>Microsoft Office PowerPoint</Application>
  <PresentationFormat>Widescreen</PresentationFormat>
  <Paragraphs>72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Wisabi Bank ATM Transactions Report</vt:lpstr>
      <vt:lpstr>PowerPoint Presentation</vt:lpstr>
      <vt:lpstr>PowerPoint Presentation</vt:lpstr>
      <vt:lpstr>PowerPoint Presentation</vt:lpstr>
      <vt:lpstr>PowerPoint Presentation</vt:lpstr>
      <vt:lpstr>Average Amount by State and Transaction Type </vt:lpstr>
      <vt:lpstr>Daily ATM Transactions Trend</vt:lpstr>
      <vt:lpstr>Age Group Transaction Count and Type of Transaction</vt:lpstr>
      <vt:lpstr>Trend of Transaction Amount over The Months</vt:lpstr>
      <vt:lpstr>Common Transaction Type by Customer Type</vt:lpstr>
      <vt:lpstr>Transactions per Age Group</vt:lpstr>
      <vt:lpstr>Transaction Count by Type</vt:lpstr>
      <vt:lpstr>Average Amount vs Average Duration</vt:lpstr>
      <vt:lpstr>Utilization Rate by State</vt:lpstr>
      <vt:lpstr>Average Transaction Duration</vt:lpstr>
      <vt:lpstr>Recommendations</vt:lpstr>
      <vt:lpstr>Recommendations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Mwendwa</dc:creator>
  <cp:lastModifiedBy>John Mwendwa</cp:lastModifiedBy>
  <cp:revision>3</cp:revision>
  <dcterms:created xsi:type="dcterms:W3CDTF">2025-02-10T11:17:48Z</dcterms:created>
  <dcterms:modified xsi:type="dcterms:W3CDTF">2025-02-10T18:29:47Z</dcterms:modified>
</cp:coreProperties>
</file>